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5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28e7889a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28e7889a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28e7889a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28e7889a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009d4d7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009d4d7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deffbca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deffbca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deffbca7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deffbca7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deffbca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deffbca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deffbca7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deffbca7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1b6450a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1b6450a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1582e88e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1582e88e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009d4d7c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009d4d7c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1582e88e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1582e88e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8e7889a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8e7889a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28e7889a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28e7889a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009d4d7c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009d4d7c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8e7889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8e7889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28e7889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28e7889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28e7889a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28e7889a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28e7889a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28e7889a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28e7889a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28e7889a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28e7889a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28e7889a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28e7889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28e7889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1582e88e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1582e88e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28e7889a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28e7889a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8e7889a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8e7889a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28e7889a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28e7889a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28e7889a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28e7889a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1582e88e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1582e88e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1582e88e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1582e88e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1582e88e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1582e88e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1582e88e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1582e88e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28e7889a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28e7889a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28e7889a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28e7889a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32.png"/><Relationship Id="rId6" Type="http://schemas.openxmlformats.org/officeDocument/2006/relationships/image" Target="../media/image43.png"/><Relationship Id="rId7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62.png"/><Relationship Id="rId5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 e ilustración de sistemas de partículas en interacción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Beyond Research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Tania Castillo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5" y="595325"/>
            <a:ext cx="4643025" cy="327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987" y="595326"/>
            <a:ext cx="5084288" cy="441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00" y="629375"/>
            <a:ext cx="2667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550" y="629375"/>
            <a:ext cx="5148980" cy="37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5">
            <a:alphaModFix/>
          </a:blip>
          <a:srcRect b="8711" l="0" r="38263" t="73811"/>
          <a:stretch/>
        </p:blipFill>
        <p:spPr>
          <a:xfrm>
            <a:off x="5641375" y="629375"/>
            <a:ext cx="3369425" cy="2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727650" y="670350"/>
            <a:ext cx="768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10031"/>
          <a:stretch/>
        </p:blipFill>
        <p:spPr>
          <a:xfrm>
            <a:off x="817875" y="1155475"/>
            <a:ext cx="3300450" cy="21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625" y="3398350"/>
            <a:ext cx="2717700" cy="13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type="title"/>
          </p:nvPr>
        </p:nvSpPr>
        <p:spPr>
          <a:xfrm>
            <a:off x="7525400" y="93900"/>
            <a:ext cx="11955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Prueba 1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727650" y="51150"/>
            <a:ext cx="6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Lato"/>
                <a:ea typeface="Lato"/>
                <a:cs typeface="Lato"/>
                <a:sym typeface="Lato"/>
              </a:rPr>
              <a:t>Paseo aleatorio de Sinai a tiempo discreto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5">
            <a:alphaModFix/>
          </a:blip>
          <a:srcRect b="0" l="0" r="0" t="12510"/>
          <a:stretch/>
        </p:blipFill>
        <p:spPr>
          <a:xfrm>
            <a:off x="4270725" y="1155475"/>
            <a:ext cx="4416706" cy="19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725" y="3246800"/>
            <a:ext cx="4419946" cy="17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687" y="2982475"/>
            <a:ext cx="2519188" cy="151150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type="title"/>
          </p:nvPr>
        </p:nvSpPr>
        <p:spPr>
          <a:xfrm>
            <a:off x="7735950" y="68125"/>
            <a:ext cx="11955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Prueba 2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25" y="2995675"/>
            <a:ext cx="2011650" cy="10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727650" y="51150"/>
            <a:ext cx="6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Lato"/>
                <a:ea typeface="Lato"/>
                <a:cs typeface="Lato"/>
                <a:sym typeface="Lato"/>
              </a:rPr>
              <a:t>Paseo aleatorio de Sinai a tiempo discreto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5">
            <a:alphaModFix/>
          </a:blip>
          <a:srcRect b="0" l="0" r="0" t="11691"/>
          <a:stretch/>
        </p:blipFill>
        <p:spPr>
          <a:xfrm>
            <a:off x="4664250" y="891375"/>
            <a:ext cx="4268874" cy="19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6">
            <a:alphaModFix/>
          </a:blip>
          <a:srcRect b="0" l="0" r="0" t="12778"/>
          <a:stretch/>
        </p:blipFill>
        <p:spPr>
          <a:xfrm>
            <a:off x="5009175" y="2995675"/>
            <a:ext cx="3905650" cy="17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7">
            <a:alphaModFix/>
          </a:blip>
          <a:srcRect b="0" l="0" r="0" t="11691"/>
          <a:stretch/>
        </p:blipFill>
        <p:spPr>
          <a:xfrm>
            <a:off x="405350" y="666312"/>
            <a:ext cx="4048981" cy="21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735950" y="68125"/>
            <a:ext cx="11955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Prueba 3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575" y="3149478"/>
            <a:ext cx="2374224" cy="1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49475"/>
            <a:ext cx="2200275" cy="1167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727650" y="51150"/>
            <a:ext cx="6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Lato"/>
                <a:ea typeface="Lato"/>
                <a:cs typeface="Lato"/>
                <a:sym typeface="Lato"/>
              </a:rPr>
              <a:t>Paseo aleatorio de Sinai a tiempo discreto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5">
            <a:alphaModFix/>
          </a:blip>
          <a:srcRect b="0" l="0" r="0" t="11000"/>
          <a:stretch/>
        </p:blipFill>
        <p:spPr>
          <a:xfrm>
            <a:off x="152400" y="893701"/>
            <a:ext cx="4292250" cy="20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6">
            <a:alphaModFix/>
          </a:blip>
          <a:srcRect b="0" l="0" r="0" t="11300"/>
          <a:stretch/>
        </p:blipFill>
        <p:spPr>
          <a:xfrm>
            <a:off x="4597050" y="901525"/>
            <a:ext cx="4331125" cy="20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7">
            <a:alphaModFix/>
          </a:blip>
          <a:srcRect b="0" l="0" r="0" t="14741"/>
          <a:stretch/>
        </p:blipFill>
        <p:spPr>
          <a:xfrm>
            <a:off x="5050700" y="3149475"/>
            <a:ext cx="3950400" cy="15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2269" l="0" r="0" t="9772"/>
          <a:stretch/>
        </p:blipFill>
        <p:spPr>
          <a:xfrm>
            <a:off x="342375" y="843163"/>
            <a:ext cx="3611775" cy="25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625" y="3324550"/>
            <a:ext cx="2911245" cy="16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727650" y="51150"/>
            <a:ext cx="6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Lato"/>
                <a:ea typeface="Lato"/>
                <a:cs typeface="Lato"/>
                <a:sym typeface="Lato"/>
              </a:rPr>
              <a:t>Paseo aleatorio de Sinai a tiempo continuo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5">
            <a:alphaModFix/>
          </a:blip>
          <a:srcRect b="0" l="0" r="0" t="12288"/>
          <a:stretch/>
        </p:blipFill>
        <p:spPr>
          <a:xfrm>
            <a:off x="4086625" y="843175"/>
            <a:ext cx="4648200" cy="23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/>
        </p:nvSpPr>
        <p:spPr>
          <a:xfrm>
            <a:off x="242025" y="25375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Proceso de exclusión en ambiente aleatorio a tiempo discreto (partícula marcada)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7735950" y="68125"/>
            <a:ext cx="11955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Prueba 1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0" l="0" r="0" t="21098"/>
          <a:stretch/>
        </p:blipFill>
        <p:spPr>
          <a:xfrm>
            <a:off x="242025" y="698650"/>
            <a:ext cx="4546500" cy="20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4">
            <a:alphaModFix/>
          </a:blip>
          <a:srcRect b="0" l="0" r="0" t="21141"/>
          <a:stretch/>
        </p:blipFill>
        <p:spPr>
          <a:xfrm>
            <a:off x="4989088" y="2193275"/>
            <a:ext cx="3267125" cy="1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5">
            <a:alphaModFix/>
          </a:blip>
          <a:srcRect b="4328" l="0" r="0" t="19195"/>
          <a:stretch/>
        </p:blipFill>
        <p:spPr>
          <a:xfrm>
            <a:off x="4989100" y="3641075"/>
            <a:ext cx="3394549" cy="1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 rotWithShape="1">
          <a:blip r:embed="rId6">
            <a:alphaModFix/>
          </a:blip>
          <a:srcRect b="0" l="0" r="0" t="20076"/>
          <a:stretch/>
        </p:blipFill>
        <p:spPr>
          <a:xfrm>
            <a:off x="4989100" y="577563"/>
            <a:ext cx="3205790" cy="14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7">
            <a:alphaModFix/>
          </a:blip>
          <a:srcRect b="0" l="0" r="11339" t="19781"/>
          <a:stretch/>
        </p:blipFill>
        <p:spPr>
          <a:xfrm>
            <a:off x="2169996" y="3033400"/>
            <a:ext cx="2618528" cy="1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475" y="2949625"/>
            <a:ext cx="2417150" cy="13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242025" y="25375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Proceso de exclusión en ambiente aleatorio a tiempo discreto (partícula marcada)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9"/>
          <p:cNvSpPr txBox="1"/>
          <p:nvPr>
            <p:ph type="title"/>
          </p:nvPr>
        </p:nvSpPr>
        <p:spPr>
          <a:xfrm>
            <a:off x="7735950" y="68125"/>
            <a:ext cx="11955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Prueba 2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4">
            <a:alphaModFix/>
          </a:blip>
          <a:srcRect b="0" l="0" r="0" t="17478"/>
          <a:stretch/>
        </p:blipFill>
        <p:spPr>
          <a:xfrm>
            <a:off x="152400" y="675725"/>
            <a:ext cx="4265233" cy="2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5">
            <a:alphaModFix/>
          </a:blip>
          <a:srcRect b="0" l="0" r="0" t="20413"/>
          <a:stretch/>
        </p:blipFill>
        <p:spPr>
          <a:xfrm>
            <a:off x="4570025" y="880342"/>
            <a:ext cx="4265226" cy="191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6">
            <a:alphaModFix/>
          </a:blip>
          <a:srcRect b="0" l="0" r="0" t="20363"/>
          <a:stretch/>
        </p:blipFill>
        <p:spPr>
          <a:xfrm>
            <a:off x="4803975" y="2949625"/>
            <a:ext cx="4031287" cy="1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1" y="2949625"/>
            <a:ext cx="1941725" cy="108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Modelo de Sherrington-Kirkpatrick</a:t>
            </a:r>
            <a:endParaRPr sz="2300"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729450" y="2078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/>
              <a:t>Descripción del problema</a:t>
            </a:r>
            <a:endParaRPr b="1" sz="1600"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25" y="2571750"/>
            <a:ext cx="5148825" cy="8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647300"/>
            <a:ext cx="4859174" cy="11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5200" y="1934763"/>
            <a:ext cx="3052900" cy="286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Código para la simulación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475" y="1774225"/>
            <a:ext cx="4867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774225"/>
            <a:ext cx="248602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4294967295" type="ctrTitle"/>
          </p:nvPr>
        </p:nvSpPr>
        <p:spPr>
          <a:xfrm>
            <a:off x="729450" y="1322450"/>
            <a:ext cx="7688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00"/>
              <a:t>Contenido</a:t>
            </a:r>
            <a:endParaRPr sz="4200"/>
          </a:p>
        </p:txBody>
      </p:sp>
      <p:sp>
        <p:nvSpPr>
          <p:cNvPr id="93" name="Google Shape;93;p14"/>
          <p:cNvSpPr txBox="1"/>
          <p:nvPr>
            <p:ph idx="4294967295" type="subTitle"/>
          </p:nvPr>
        </p:nvSpPr>
        <p:spPr>
          <a:xfrm>
            <a:off x="729625" y="2127000"/>
            <a:ext cx="76881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Proceso de exclusión en ambiente aleatorio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Descripción del problema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Código para la simulación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Resultados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Modelo de Sherrington-Kirkpatrick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Descripción del problema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Código para la simulación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Resultados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50" y="655150"/>
            <a:ext cx="4448175" cy="42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775" y="659913"/>
            <a:ext cx="3857625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50" y="917925"/>
            <a:ext cx="3724275" cy="3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850" y="603600"/>
            <a:ext cx="42672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0.1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175" y="0"/>
            <a:ext cx="58458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853850"/>
            <a:ext cx="22574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0.7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492600"/>
            <a:ext cx="6455425" cy="46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1.5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628025"/>
            <a:ext cx="7780501" cy="3887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1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875" y="607597"/>
            <a:ext cx="6157124" cy="410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2" y="1993350"/>
            <a:ext cx="198819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492600"/>
            <a:ext cx="7017001" cy="46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5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10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645000"/>
            <a:ext cx="6523242" cy="4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0.1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93350"/>
            <a:ext cx="22574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675" y="1"/>
            <a:ext cx="56173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0.7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713" y="-1"/>
            <a:ext cx="568857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/>
          <p:nvPr/>
        </p:nvSpPr>
        <p:spPr>
          <a:xfrm>
            <a:off x="709000" y="979725"/>
            <a:ext cx="941100" cy="37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exclusión en ambiente aleatorio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/>
              <a:t>Descripción del problema</a:t>
            </a:r>
            <a:endParaRPr b="1" sz="16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614075"/>
            <a:ext cx="7891575" cy="17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1.5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709000" y="979725"/>
            <a:ext cx="941100" cy="37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225" y="0"/>
            <a:ext cx="57855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1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1986950" cy="2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125" y="474775"/>
            <a:ext cx="6320875" cy="42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5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492600"/>
            <a:ext cx="6954630" cy="46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/>
        </p:nvSpPr>
        <p:spPr>
          <a:xfrm>
            <a:off x="729450" y="61500"/>
            <a:ext cx="7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 = 10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645000"/>
            <a:ext cx="6498842" cy="43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80408" l="0" r="79423" t="0"/>
          <a:stretch/>
        </p:blipFill>
        <p:spPr>
          <a:xfrm>
            <a:off x="607750" y="864175"/>
            <a:ext cx="1443949" cy="7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538" y="864175"/>
            <a:ext cx="6864924" cy="37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Paseo aleatorio de Sinai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Solo hay una partícula</a:t>
            </a:r>
            <a:endParaRPr sz="16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37" y="2571750"/>
            <a:ext cx="5852326" cy="18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Partícula marcada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1853850"/>
            <a:ext cx="76887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Inicialmente se colocan partículas en cada sitio con probabilidad </a:t>
            </a:r>
            <a:r>
              <a:rPr lang="es" sz="1600"/>
              <a:t>1/2</a:t>
            </a:r>
            <a:r>
              <a:rPr lang="es" sz="1600"/>
              <a:t>, independientemente.</a:t>
            </a:r>
            <a:endParaRPr sz="1600"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12211" l="0" r="0" t="0"/>
          <a:stretch/>
        </p:blipFill>
        <p:spPr>
          <a:xfrm>
            <a:off x="1795025" y="2571750"/>
            <a:ext cx="5553951" cy="213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Código para la simulación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787100"/>
            <a:ext cx="4453350" cy="31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200" y="1735525"/>
            <a:ext cx="32956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22148" l="0" r="0" t="0"/>
          <a:stretch/>
        </p:blipFill>
        <p:spPr>
          <a:xfrm>
            <a:off x="152400" y="590675"/>
            <a:ext cx="5145799" cy="32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4">
            <a:alphaModFix/>
          </a:blip>
          <a:srcRect b="0" l="0" r="0" t="29027"/>
          <a:stretch/>
        </p:blipFill>
        <p:spPr>
          <a:xfrm>
            <a:off x="4421600" y="2294600"/>
            <a:ext cx="4628175" cy="2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5150"/>
            <a:ext cx="5042224" cy="38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b="0" l="1733" r="1955" t="0"/>
          <a:stretch/>
        </p:blipFill>
        <p:spPr>
          <a:xfrm>
            <a:off x="4254025" y="3283650"/>
            <a:ext cx="4786825" cy="17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